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9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70" r:id="rId11"/>
    <p:sldId id="267" r:id="rId12"/>
    <p:sldId id="266" r:id="rId13"/>
    <p:sldId id="271" r:id="rId14"/>
    <p:sldId id="268" r:id="rId15"/>
    <p:sldId id="269" r:id="rId1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0"/>
  </p:normalViewPr>
  <p:slideViewPr>
    <p:cSldViewPr snapToGrid="0" snapToObjects="1">
      <p:cViewPr varScale="1">
        <p:scale>
          <a:sx n="102" d="100"/>
          <a:sy n="102" d="100"/>
        </p:scale>
        <p:origin x="95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D1C66B-ED0C-8F75-7FFB-03B9832446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4AA3784-61B6-FEAB-303B-BA46430AD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8F0F84-05D3-DF07-4398-BD10E080C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F9DD6-DACE-B945-AE91-F6AA6B7E359A}" type="datetimeFigureOut">
              <a:rPr lang="es-ES" smtClean="0"/>
              <a:t>11/6/22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4C8E9A-A36E-74A6-4E65-D167D7B0C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EC3865-208D-62C1-E624-95226E629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BDCC-DB13-9F48-94A4-9C075E41E4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5527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CF66E5-D1A0-8EBE-54A3-34777ADED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28CCEDB-DB50-2E46-4ACD-E3901AEE9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AD88E1-E187-E8F1-CD18-17CB25BA6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F9DD6-DACE-B945-AE91-F6AA6B7E359A}" type="datetimeFigureOut">
              <a:rPr lang="es-ES" smtClean="0"/>
              <a:t>11/6/22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5BE274-FFF8-B899-7089-B5B4005BB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D14D9E-5235-B89A-8910-6AF421A96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BDCC-DB13-9F48-94A4-9C075E41E4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0083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6C8D711-E49F-0C20-6E21-E9518E9AA6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467C4F7-B9F8-752F-F0C4-C9938019F6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0BFA0F-2DFD-9C43-5D23-90403B479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F9DD6-DACE-B945-AE91-F6AA6B7E359A}" type="datetimeFigureOut">
              <a:rPr lang="es-ES" smtClean="0"/>
              <a:t>11/6/22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0FEB07F-0928-1E3D-E234-0AEAEE0ED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0F218A3-3A42-DD94-2F4A-25C375F0E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BDCC-DB13-9F48-94A4-9C075E41E4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6332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15F92C-EBA4-CB25-C191-AC352EA1C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5B7968-DAC0-BBDE-AB2C-9802297FD8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5F33CB-5E79-E0A9-BFED-CEEB357F6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F9DD6-DACE-B945-AE91-F6AA6B7E359A}" type="datetimeFigureOut">
              <a:rPr lang="es-ES" smtClean="0"/>
              <a:t>11/6/22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FA2464-D72D-49A6-898D-6A3E6D29E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CC1EFF-B44C-A215-607A-CB39E7136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BDCC-DB13-9F48-94A4-9C075E41E4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3238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BAD61C-7552-4192-41D4-7FD0FF721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9A1A1E0-68A2-8EEC-201E-E766DE07B6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0690B4-5364-6AD5-87BD-8E6B8CAFD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F9DD6-DACE-B945-AE91-F6AA6B7E359A}" type="datetimeFigureOut">
              <a:rPr lang="es-ES" smtClean="0"/>
              <a:t>11/6/22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93C1F9-6068-0DF7-9790-F17FC72B2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8E9D2D-0E38-0232-02B4-7E2E2560F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BDCC-DB13-9F48-94A4-9C075E41E4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4634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06D779-1B6E-80AC-C195-346F5EAC6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5C448C-B499-317C-0DF9-B7A283E821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0670D99-17F0-7252-28D4-346A6D9CC4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C3F4F8-8347-4907-8D89-C76F75E09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F9DD6-DACE-B945-AE91-F6AA6B7E359A}" type="datetimeFigureOut">
              <a:rPr lang="es-ES" smtClean="0"/>
              <a:t>11/6/22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DED1F4E-71D3-AFFB-D48E-D49DBAFAD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A3ACFD5-14E9-7477-C862-8A77A1B1F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BDCC-DB13-9F48-94A4-9C075E41E4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2377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E8B9C5-4D05-8721-5782-3428E1604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98341FC-B2C5-34B7-7E34-0EF2AF8878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7A33708-84A9-3F90-F5F2-8CA90FB68A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6FF1D3D-51ED-8F93-0C20-6663D63B65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1AFD3EE-F977-EADB-1AB6-789C11106C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FE1987E-3961-0E85-53FD-645B41A21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F9DD6-DACE-B945-AE91-F6AA6B7E359A}" type="datetimeFigureOut">
              <a:rPr lang="es-ES" smtClean="0"/>
              <a:t>11/6/22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1B24199-81C1-C455-C49F-9404BB738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6ADF854-5937-1CE5-CCA2-1958513E5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BDCC-DB13-9F48-94A4-9C075E41E4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9165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A34E71-34CB-6C52-2A1A-6DBBF2E8F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DCEAE9D-8AF5-5D04-3FC7-D6CCC7CCF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F9DD6-DACE-B945-AE91-F6AA6B7E359A}" type="datetimeFigureOut">
              <a:rPr lang="es-ES" smtClean="0"/>
              <a:t>11/6/22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FDC006C-E8C2-40ED-0F61-E04C141E4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43476B1-5B90-CC2A-A634-15FC782CA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BDCC-DB13-9F48-94A4-9C075E41E4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8365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E0DE25-7144-50E6-75C5-CDE091E05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F9DD6-DACE-B945-AE91-F6AA6B7E359A}" type="datetimeFigureOut">
              <a:rPr lang="es-ES" smtClean="0"/>
              <a:t>11/6/22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3A65CF9-C692-2282-A9A9-9AF698137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A15E66E-3749-6DD8-D4F1-5F744932F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BDCC-DB13-9F48-94A4-9C075E41E4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0494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BE6BEC-CE96-B197-5A73-741C9DD91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7A2624-B680-F377-5C09-A475EDB19F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08C82A5-B918-148E-A23A-C3E3D4BEEF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9C17673-019E-C1DD-F0EC-C4861C799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F9DD6-DACE-B945-AE91-F6AA6B7E359A}" type="datetimeFigureOut">
              <a:rPr lang="es-ES" smtClean="0"/>
              <a:t>11/6/22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44D439B-0AEC-1097-0181-F48A81CFB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4D87DA3-F4A3-25DA-D589-1F60E7DCB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BDCC-DB13-9F48-94A4-9C075E41E4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3985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BCE330-A7C3-CCF1-58F5-CD9190601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32C6FC3-6577-3514-0D24-805D6DA8A5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73ED7EA-32BA-C7BC-9917-A6AAB165CE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5677F6A-2C6F-A3E9-18E5-A4585D0B7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F9DD6-DACE-B945-AE91-F6AA6B7E359A}" type="datetimeFigureOut">
              <a:rPr lang="es-ES" smtClean="0"/>
              <a:t>11/6/22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B7F44A0-02D3-A4A7-2993-C57A8C688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591685D-7863-BDE7-559F-F276064B9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BDCC-DB13-9F48-94A4-9C075E41E4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637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23DD4B7-4805-89BE-7BE6-2F50B0C0E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95C66B2-F8A9-DFAC-5AC9-55C2F34405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25E85B-A8C6-8A1B-870C-EEBBDCC6CF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F9DD6-DACE-B945-AE91-F6AA6B7E359A}" type="datetimeFigureOut">
              <a:rPr lang="es-ES" smtClean="0"/>
              <a:t>11/6/22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656660-3503-9EB3-3CC7-0638D4716C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FCE9803-2090-7917-5B8E-ED695DEA98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BBDCC-DB13-9F48-94A4-9C075E41E4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7618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C27D7A02-907B-496F-BA7E-AA3780733C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BA5268-0AE7-4CAD-9537-D0EB09E764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8D065B-39DA-4077-B9CF-E489CE4C01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4E8F66B-3E05-EA24-4090-A05F7B1158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53552" y="2680675"/>
            <a:ext cx="6884895" cy="1496649"/>
          </a:xfrm>
        </p:spPr>
        <p:txBody>
          <a:bodyPr anchor="b">
            <a:normAutofit/>
          </a:bodyPr>
          <a:lstStyle/>
          <a:p>
            <a:r>
              <a:rPr lang="es-ES" sz="9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LITERATURA</a:t>
            </a:r>
          </a:p>
        </p:txBody>
      </p:sp>
    </p:spTree>
    <p:extLst>
      <p:ext uri="{BB962C8B-B14F-4D97-AF65-F5344CB8AC3E}">
        <p14:creationId xmlns:p14="http://schemas.microsoft.com/office/powerpoint/2010/main" val="40843540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3AC75B1D-4749-49A1-8553-FD296DD7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A8ECCF6-3858-46C9-8F9F-C06506CC3F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1601" y="1371600"/>
            <a:ext cx="9486899" cy="411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636E1CD-BD53-61AE-A566-F2F4DF1B4B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46513" y="2987662"/>
            <a:ext cx="7737074" cy="1496649"/>
          </a:xfrm>
        </p:spPr>
        <p:txBody>
          <a:bodyPr anchor="b">
            <a:noAutofit/>
          </a:bodyPr>
          <a:lstStyle/>
          <a:p>
            <a:r>
              <a:rPr lang="es-ES" sz="5400" b="1" dirty="0">
                <a:solidFill>
                  <a:srgbClr val="595959"/>
                </a:solidFill>
              </a:rPr>
              <a:t>¿QUÉ TIPO DE RIMA ES ESTA?</a:t>
            </a:r>
            <a:br>
              <a:rPr lang="es-ES" sz="5400" b="1" dirty="0">
                <a:solidFill>
                  <a:srgbClr val="595959"/>
                </a:solidFill>
              </a:rPr>
            </a:br>
            <a:r>
              <a:rPr lang="es-ES" sz="5400" b="1" dirty="0">
                <a:solidFill>
                  <a:srgbClr val="595959"/>
                </a:solidFill>
              </a:rPr>
              <a:t>INVIERNO// HUERTO</a:t>
            </a:r>
          </a:p>
        </p:txBody>
      </p:sp>
    </p:spTree>
    <p:extLst>
      <p:ext uri="{BB962C8B-B14F-4D97-AF65-F5344CB8AC3E}">
        <p14:creationId xmlns:p14="http://schemas.microsoft.com/office/powerpoint/2010/main" val="1009638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D00D783E-2A7C-8CCA-5395-C326D3B27C39}"/>
              </a:ext>
            </a:extLst>
          </p:cNvPr>
          <p:cNvSpPr txBox="1"/>
          <p:nvPr/>
        </p:nvSpPr>
        <p:spPr>
          <a:xfrm>
            <a:off x="1002082" y="2505670"/>
            <a:ext cx="4384110" cy="1846659"/>
          </a:xfrm>
          <a:prstGeom prst="rect">
            <a:avLst/>
          </a:prstGeom>
          <a:solidFill>
            <a:srgbClr val="FFFF00">
              <a:alpha val="62863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es-ES" sz="2400" dirty="0"/>
          </a:p>
          <a:p>
            <a:pPr algn="ctr"/>
            <a:endParaRPr lang="es-ES" sz="2400" dirty="0"/>
          </a:p>
          <a:p>
            <a:pPr algn="ctr"/>
            <a:r>
              <a:rPr lang="es-ES" sz="2400" dirty="0"/>
              <a:t>ASONANTE</a:t>
            </a:r>
          </a:p>
          <a:p>
            <a:pPr algn="ctr"/>
            <a:endParaRPr lang="es-ES" sz="2400" dirty="0"/>
          </a:p>
          <a:p>
            <a:endParaRPr lang="es-ES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6DD6453-C0DF-F5DC-7E7F-DAFD1517F503}"/>
              </a:ext>
            </a:extLst>
          </p:cNvPr>
          <p:cNvSpPr txBox="1"/>
          <p:nvPr/>
        </p:nvSpPr>
        <p:spPr>
          <a:xfrm>
            <a:off x="6603304" y="2505670"/>
            <a:ext cx="4384110" cy="1846659"/>
          </a:xfrm>
          <a:prstGeom prst="rect">
            <a:avLst/>
          </a:prstGeom>
          <a:solidFill>
            <a:schemeClr val="accent6">
              <a:lumMod val="60000"/>
              <a:lumOff val="40000"/>
              <a:alpha val="62863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ES" sz="2400" dirty="0"/>
          </a:p>
          <a:p>
            <a:pPr algn="ctr"/>
            <a:endParaRPr lang="es-ES" sz="2400" dirty="0"/>
          </a:p>
          <a:p>
            <a:pPr algn="ctr"/>
            <a:r>
              <a:rPr lang="es-ES" sz="2400" dirty="0"/>
              <a:t>CONSONANTE</a:t>
            </a:r>
          </a:p>
          <a:p>
            <a:pPr algn="ctr"/>
            <a:endParaRPr lang="es-ES" sz="24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81990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3AC75B1D-4749-49A1-8553-FD296DD7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A8ECCF6-3858-46C9-8F9F-C06506CC3F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1601" y="1371600"/>
            <a:ext cx="9486899" cy="411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636E1CD-BD53-61AE-A566-F2F4DF1B4B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46513" y="2987662"/>
            <a:ext cx="7737074" cy="1496649"/>
          </a:xfrm>
        </p:spPr>
        <p:txBody>
          <a:bodyPr anchor="b">
            <a:noAutofit/>
          </a:bodyPr>
          <a:lstStyle/>
          <a:p>
            <a:r>
              <a:rPr lang="es-ES" sz="5400" b="1" dirty="0">
                <a:solidFill>
                  <a:srgbClr val="595959"/>
                </a:solidFill>
              </a:rPr>
              <a:t>CADA UNA DE LAS LÍNEAS DE UN POEMA SE LLAMA…</a:t>
            </a:r>
          </a:p>
        </p:txBody>
      </p:sp>
    </p:spTree>
    <p:extLst>
      <p:ext uri="{BB962C8B-B14F-4D97-AF65-F5344CB8AC3E}">
        <p14:creationId xmlns:p14="http://schemas.microsoft.com/office/powerpoint/2010/main" val="865889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A7F05A79-2412-C5E7-F670-D4BE1BC1B8F1}"/>
              </a:ext>
            </a:extLst>
          </p:cNvPr>
          <p:cNvSpPr txBox="1"/>
          <p:nvPr/>
        </p:nvSpPr>
        <p:spPr>
          <a:xfrm>
            <a:off x="1014608" y="1164921"/>
            <a:ext cx="4384110" cy="1877437"/>
          </a:xfrm>
          <a:prstGeom prst="rect">
            <a:avLst/>
          </a:prstGeom>
          <a:solidFill>
            <a:srgbClr val="FF0000">
              <a:alpha val="65398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es-ES" sz="2400" dirty="0"/>
          </a:p>
          <a:p>
            <a:pPr algn="ctr"/>
            <a:endParaRPr lang="es-ES" sz="2400" dirty="0"/>
          </a:p>
          <a:p>
            <a:pPr algn="ctr"/>
            <a:r>
              <a:rPr lang="es-ES" sz="2400" dirty="0"/>
              <a:t>VERSO</a:t>
            </a:r>
          </a:p>
          <a:p>
            <a:pPr algn="ctr"/>
            <a:endParaRPr lang="es-ES" sz="2400" dirty="0"/>
          </a:p>
          <a:p>
            <a:pPr algn="ctr"/>
            <a:endParaRPr lang="es-ES" sz="20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81D1221-26FC-40DA-52B8-B7FE98B08D15}"/>
              </a:ext>
            </a:extLst>
          </p:cNvPr>
          <p:cNvSpPr txBox="1"/>
          <p:nvPr/>
        </p:nvSpPr>
        <p:spPr>
          <a:xfrm>
            <a:off x="6653408" y="1164921"/>
            <a:ext cx="4384110" cy="184665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ES" sz="2400" dirty="0"/>
          </a:p>
          <a:p>
            <a:pPr algn="ctr"/>
            <a:endParaRPr lang="es-ES" sz="2400" dirty="0"/>
          </a:p>
          <a:p>
            <a:pPr algn="ctr"/>
            <a:r>
              <a:rPr lang="es-ES" sz="2400" dirty="0"/>
              <a:t>PÁRRAFO</a:t>
            </a:r>
          </a:p>
          <a:p>
            <a:pPr algn="ctr"/>
            <a:endParaRPr lang="es-ES" sz="2400" dirty="0"/>
          </a:p>
          <a:p>
            <a:endParaRPr lang="es-ES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00D783E-2A7C-8CCA-5395-C326D3B27C39}"/>
              </a:ext>
            </a:extLst>
          </p:cNvPr>
          <p:cNvSpPr txBox="1"/>
          <p:nvPr/>
        </p:nvSpPr>
        <p:spPr>
          <a:xfrm>
            <a:off x="1014608" y="3876806"/>
            <a:ext cx="4384110" cy="1846659"/>
          </a:xfrm>
          <a:prstGeom prst="rect">
            <a:avLst/>
          </a:prstGeom>
          <a:solidFill>
            <a:srgbClr val="FFFF00">
              <a:alpha val="62863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es-ES" sz="2400" dirty="0"/>
          </a:p>
          <a:p>
            <a:pPr algn="ctr"/>
            <a:endParaRPr lang="es-ES" sz="2400" dirty="0"/>
          </a:p>
          <a:p>
            <a:pPr algn="ctr"/>
            <a:r>
              <a:rPr lang="es-ES" sz="2400" dirty="0"/>
              <a:t>ESTROFA</a:t>
            </a:r>
          </a:p>
          <a:p>
            <a:pPr algn="ctr"/>
            <a:endParaRPr lang="es-ES" sz="2400" dirty="0"/>
          </a:p>
          <a:p>
            <a:endParaRPr lang="es-ES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6DD6453-C0DF-F5DC-7E7F-DAFD1517F503}"/>
              </a:ext>
            </a:extLst>
          </p:cNvPr>
          <p:cNvSpPr txBox="1"/>
          <p:nvPr/>
        </p:nvSpPr>
        <p:spPr>
          <a:xfrm>
            <a:off x="6653408" y="3876805"/>
            <a:ext cx="4384110" cy="1846659"/>
          </a:xfrm>
          <a:prstGeom prst="rect">
            <a:avLst/>
          </a:prstGeom>
          <a:solidFill>
            <a:schemeClr val="accent6">
              <a:lumMod val="60000"/>
              <a:lumOff val="40000"/>
              <a:alpha val="62863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ES" sz="2400" dirty="0"/>
          </a:p>
          <a:p>
            <a:pPr algn="ctr"/>
            <a:endParaRPr lang="es-ES" sz="2400" dirty="0"/>
          </a:p>
          <a:p>
            <a:pPr algn="ctr"/>
            <a:r>
              <a:rPr lang="es-ES" sz="2400" dirty="0"/>
              <a:t>LÍNEA</a:t>
            </a:r>
          </a:p>
          <a:p>
            <a:pPr algn="ctr"/>
            <a:endParaRPr lang="es-ES" sz="24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31186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3AC75B1D-4749-49A1-8553-FD296DD7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A8ECCF6-3858-46C9-8F9F-C06506CC3F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1601" y="1371600"/>
            <a:ext cx="9486899" cy="411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636E1CD-BD53-61AE-A566-F2F4DF1B4B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46513" y="2987662"/>
            <a:ext cx="7737074" cy="1496649"/>
          </a:xfrm>
        </p:spPr>
        <p:txBody>
          <a:bodyPr anchor="b">
            <a:noAutofit/>
          </a:bodyPr>
          <a:lstStyle/>
          <a:p>
            <a:r>
              <a:rPr lang="es-ES" sz="5400" b="1" dirty="0">
                <a:solidFill>
                  <a:srgbClr val="595959"/>
                </a:solidFill>
              </a:rPr>
              <a:t>¿QUÉ TIPO DE RIMA ES ESTA?</a:t>
            </a:r>
            <a:br>
              <a:rPr lang="es-ES" sz="5400" b="1" dirty="0">
                <a:solidFill>
                  <a:srgbClr val="595959"/>
                </a:solidFill>
              </a:rPr>
            </a:br>
            <a:r>
              <a:rPr lang="es-ES" sz="5400" b="1" dirty="0">
                <a:solidFill>
                  <a:srgbClr val="595959"/>
                </a:solidFill>
              </a:rPr>
              <a:t>GRANJA//NARANJA</a:t>
            </a:r>
          </a:p>
        </p:txBody>
      </p:sp>
    </p:spTree>
    <p:extLst>
      <p:ext uri="{BB962C8B-B14F-4D97-AF65-F5344CB8AC3E}">
        <p14:creationId xmlns:p14="http://schemas.microsoft.com/office/powerpoint/2010/main" val="1253315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A7F05A79-2412-C5E7-F670-D4BE1BC1B8F1}"/>
              </a:ext>
            </a:extLst>
          </p:cNvPr>
          <p:cNvSpPr txBox="1"/>
          <p:nvPr/>
        </p:nvSpPr>
        <p:spPr>
          <a:xfrm>
            <a:off x="1014608" y="2490281"/>
            <a:ext cx="4384110" cy="1877437"/>
          </a:xfrm>
          <a:prstGeom prst="rect">
            <a:avLst/>
          </a:prstGeom>
          <a:solidFill>
            <a:srgbClr val="FF0000">
              <a:alpha val="65398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es-ES" sz="2400" dirty="0"/>
          </a:p>
          <a:p>
            <a:pPr algn="ctr"/>
            <a:endParaRPr lang="es-ES" sz="2400" dirty="0"/>
          </a:p>
          <a:p>
            <a:pPr algn="ctr"/>
            <a:r>
              <a:rPr lang="es-ES" sz="2400" dirty="0"/>
              <a:t>ASONANTE</a:t>
            </a:r>
          </a:p>
          <a:p>
            <a:pPr algn="ctr"/>
            <a:endParaRPr lang="es-ES" sz="2400" dirty="0"/>
          </a:p>
          <a:p>
            <a:pPr algn="ctr"/>
            <a:endParaRPr lang="es-ES" sz="20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81D1221-26FC-40DA-52B8-B7FE98B08D15}"/>
              </a:ext>
            </a:extLst>
          </p:cNvPr>
          <p:cNvSpPr txBox="1"/>
          <p:nvPr/>
        </p:nvSpPr>
        <p:spPr>
          <a:xfrm>
            <a:off x="6465518" y="2505669"/>
            <a:ext cx="4384110" cy="184665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ES" sz="2400" dirty="0"/>
          </a:p>
          <a:p>
            <a:pPr algn="ctr"/>
            <a:endParaRPr lang="es-ES" sz="2400" dirty="0"/>
          </a:p>
          <a:p>
            <a:pPr algn="ctr"/>
            <a:r>
              <a:rPr lang="es-ES" sz="2400" dirty="0"/>
              <a:t>CONSONANTE</a:t>
            </a:r>
          </a:p>
          <a:p>
            <a:pPr algn="ctr"/>
            <a:endParaRPr lang="es-ES" sz="24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31824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3AC75B1D-4749-49A1-8553-FD296DD7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A8ECCF6-3858-46C9-8F9F-C06506CC3F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1601" y="1371600"/>
            <a:ext cx="9486899" cy="411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636E1CD-BD53-61AE-A566-F2F4DF1B4B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46513" y="2987662"/>
            <a:ext cx="7737074" cy="1496649"/>
          </a:xfrm>
        </p:spPr>
        <p:txBody>
          <a:bodyPr anchor="b">
            <a:noAutofit/>
          </a:bodyPr>
          <a:lstStyle/>
          <a:p>
            <a:r>
              <a:rPr lang="es-ES" sz="5400" b="1" dirty="0">
                <a:solidFill>
                  <a:srgbClr val="595959"/>
                </a:solidFill>
              </a:rPr>
              <a:t>¿CÓMO SE LLAMA EL LENGUAJE ESPECIAL QUE UTILIZA LA LITERATURA?</a:t>
            </a:r>
          </a:p>
        </p:txBody>
      </p:sp>
    </p:spTree>
    <p:extLst>
      <p:ext uri="{BB962C8B-B14F-4D97-AF65-F5344CB8AC3E}">
        <p14:creationId xmlns:p14="http://schemas.microsoft.com/office/powerpoint/2010/main" val="3475411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A7F05A79-2412-C5E7-F670-D4BE1BC1B8F1}"/>
              </a:ext>
            </a:extLst>
          </p:cNvPr>
          <p:cNvSpPr txBox="1"/>
          <p:nvPr/>
        </p:nvSpPr>
        <p:spPr>
          <a:xfrm>
            <a:off x="1014608" y="1164921"/>
            <a:ext cx="4384110" cy="1877437"/>
          </a:xfrm>
          <a:prstGeom prst="rect">
            <a:avLst/>
          </a:prstGeom>
          <a:solidFill>
            <a:srgbClr val="FF0000">
              <a:alpha val="65398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es-ES" sz="2400" dirty="0"/>
          </a:p>
          <a:p>
            <a:pPr algn="ctr"/>
            <a:endParaRPr lang="es-ES" sz="2400" dirty="0"/>
          </a:p>
          <a:p>
            <a:pPr algn="ctr"/>
            <a:r>
              <a:rPr lang="es-ES" sz="2400" dirty="0"/>
              <a:t>LENGUAJE</a:t>
            </a:r>
            <a:r>
              <a:rPr lang="es-ES" sz="2000" dirty="0"/>
              <a:t> </a:t>
            </a:r>
            <a:r>
              <a:rPr lang="es-ES" sz="2400" dirty="0"/>
              <a:t>UTILITARIO</a:t>
            </a:r>
          </a:p>
          <a:p>
            <a:pPr algn="ctr"/>
            <a:endParaRPr lang="es-ES" sz="2400" dirty="0"/>
          </a:p>
          <a:p>
            <a:pPr algn="ctr"/>
            <a:endParaRPr lang="es-ES" sz="20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81D1221-26FC-40DA-52B8-B7FE98B08D15}"/>
              </a:ext>
            </a:extLst>
          </p:cNvPr>
          <p:cNvSpPr txBox="1"/>
          <p:nvPr/>
        </p:nvSpPr>
        <p:spPr>
          <a:xfrm>
            <a:off x="6653408" y="1164921"/>
            <a:ext cx="4384110" cy="184665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ES" sz="2400" dirty="0"/>
          </a:p>
          <a:p>
            <a:pPr algn="ctr"/>
            <a:endParaRPr lang="es-ES" sz="2400" dirty="0"/>
          </a:p>
          <a:p>
            <a:pPr algn="ctr"/>
            <a:r>
              <a:rPr lang="es-ES" sz="2400" dirty="0"/>
              <a:t>LENGUAJE</a:t>
            </a:r>
            <a:r>
              <a:rPr lang="es-ES" sz="2000" dirty="0"/>
              <a:t> </a:t>
            </a:r>
            <a:r>
              <a:rPr lang="es-ES" sz="2400" dirty="0"/>
              <a:t>LITERARIO</a:t>
            </a:r>
          </a:p>
          <a:p>
            <a:pPr algn="ctr"/>
            <a:endParaRPr lang="es-ES" sz="2400" dirty="0"/>
          </a:p>
          <a:p>
            <a:endParaRPr lang="es-ES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00D783E-2A7C-8CCA-5395-C326D3B27C39}"/>
              </a:ext>
            </a:extLst>
          </p:cNvPr>
          <p:cNvSpPr txBox="1"/>
          <p:nvPr/>
        </p:nvSpPr>
        <p:spPr>
          <a:xfrm>
            <a:off x="1014608" y="3876806"/>
            <a:ext cx="4384110" cy="1846659"/>
          </a:xfrm>
          <a:prstGeom prst="rect">
            <a:avLst/>
          </a:prstGeom>
          <a:solidFill>
            <a:srgbClr val="FFFF00">
              <a:alpha val="62863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es-ES" sz="2400" dirty="0"/>
          </a:p>
          <a:p>
            <a:pPr algn="ctr"/>
            <a:endParaRPr lang="es-ES" sz="2400" dirty="0"/>
          </a:p>
          <a:p>
            <a:pPr algn="ctr"/>
            <a:r>
              <a:rPr lang="es-ES" sz="2400" dirty="0"/>
              <a:t>LENGUAJE</a:t>
            </a:r>
            <a:r>
              <a:rPr lang="es-ES" sz="2000" dirty="0"/>
              <a:t> </a:t>
            </a:r>
            <a:r>
              <a:rPr lang="es-ES" sz="2400" dirty="0"/>
              <a:t>ORDINARIO</a:t>
            </a:r>
          </a:p>
          <a:p>
            <a:pPr algn="ctr"/>
            <a:endParaRPr lang="es-ES" sz="2400" dirty="0"/>
          </a:p>
          <a:p>
            <a:endParaRPr lang="es-ES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6DD6453-C0DF-F5DC-7E7F-DAFD1517F503}"/>
              </a:ext>
            </a:extLst>
          </p:cNvPr>
          <p:cNvSpPr txBox="1"/>
          <p:nvPr/>
        </p:nvSpPr>
        <p:spPr>
          <a:xfrm>
            <a:off x="6653408" y="3876805"/>
            <a:ext cx="4384110" cy="1846659"/>
          </a:xfrm>
          <a:prstGeom prst="rect">
            <a:avLst/>
          </a:prstGeom>
          <a:solidFill>
            <a:schemeClr val="accent6">
              <a:lumMod val="60000"/>
              <a:lumOff val="40000"/>
              <a:alpha val="62863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ES" sz="2400" dirty="0"/>
          </a:p>
          <a:p>
            <a:pPr algn="ctr"/>
            <a:endParaRPr lang="es-ES" sz="2400" dirty="0"/>
          </a:p>
          <a:p>
            <a:pPr algn="ctr"/>
            <a:r>
              <a:rPr lang="es-ES" sz="2400" dirty="0"/>
              <a:t>LENGUAJE</a:t>
            </a:r>
            <a:r>
              <a:rPr lang="es-ES" sz="2000" dirty="0"/>
              <a:t> </a:t>
            </a:r>
            <a:r>
              <a:rPr lang="es-ES" sz="2400" dirty="0"/>
              <a:t>EXTRAORDINARIO</a:t>
            </a:r>
          </a:p>
          <a:p>
            <a:pPr algn="ctr"/>
            <a:endParaRPr lang="es-ES" sz="24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49768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3AC75B1D-4749-49A1-8553-FD296DD7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A8ECCF6-3858-46C9-8F9F-C06506CC3F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1601" y="1371600"/>
            <a:ext cx="9486899" cy="411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636E1CD-BD53-61AE-A566-F2F4DF1B4B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46513" y="2987662"/>
            <a:ext cx="7737074" cy="1496649"/>
          </a:xfrm>
        </p:spPr>
        <p:txBody>
          <a:bodyPr anchor="b">
            <a:noAutofit/>
          </a:bodyPr>
          <a:lstStyle/>
          <a:p>
            <a:r>
              <a:rPr lang="es-ES" sz="5400" b="1" dirty="0">
                <a:solidFill>
                  <a:srgbClr val="595959"/>
                </a:solidFill>
              </a:rPr>
              <a:t>LAS OBRAS LITERARIAS PUEDEN ESTAR ESCRITAS EN…</a:t>
            </a:r>
          </a:p>
        </p:txBody>
      </p:sp>
    </p:spTree>
    <p:extLst>
      <p:ext uri="{BB962C8B-B14F-4D97-AF65-F5344CB8AC3E}">
        <p14:creationId xmlns:p14="http://schemas.microsoft.com/office/powerpoint/2010/main" val="2423907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A7F05A79-2412-C5E7-F670-D4BE1BC1B8F1}"/>
              </a:ext>
            </a:extLst>
          </p:cNvPr>
          <p:cNvSpPr txBox="1"/>
          <p:nvPr/>
        </p:nvSpPr>
        <p:spPr>
          <a:xfrm>
            <a:off x="1014608" y="1164921"/>
            <a:ext cx="4384110" cy="1877437"/>
          </a:xfrm>
          <a:prstGeom prst="rect">
            <a:avLst/>
          </a:prstGeom>
          <a:solidFill>
            <a:srgbClr val="FF0000">
              <a:alpha val="65398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es-ES" sz="2400" dirty="0"/>
          </a:p>
          <a:p>
            <a:pPr algn="ctr"/>
            <a:endParaRPr lang="es-ES" sz="2400" dirty="0"/>
          </a:p>
          <a:p>
            <a:pPr algn="ctr"/>
            <a:r>
              <a:rPr lang="es-ES" sz="2400" dirty="0"/>
              <a:t>PROSA Y FERSO</a:t>
            </a:r>
          </a:p>
          <a:p>
            <a:pPr algn="ctr"/>
            <a:endParaRPr lang="es-ES" sz="2400" dirty="0"/>
          </a:p>
          <a:p>
            <a:pPr algn="ctr"/>
            <a:endParaRPr lang="es-ES" sz="20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81D1221-26FC-40DA-52B8-B7FE98B08D15}"/>
              </a:ext>
            </a:extLst>
          </p:cNvPr>
          <p:cNvSpPr txBox="1"/>
          <p:nvPr/>
        </p:nvSpPr>
        <p:spPr>
          <a:xfrm>
            <a:off x="6653408" y="1164921"/>
            <a:ext cx="4384110" cy="184665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ES" sz="2400" dirty="0"/>
          </a:p>
          <a:p>
            <a:pPr algn="ctr"/>
            <a:endParaRPr lang="es-ES" sz="2400" dirty="0"/>
          </a:p>
          <a:p>
            <a:pPr algn="ctr"/>
            <a:r>
              <a:rPr lang="es-ES" sz="2400" dirty="0"/>
              <a:t>LAS OBRAS NO SE ESCRIBEN</a:t>
            </a:r>
          </a:p>
          <a:p>
            <a:pPr algn="ctr"/>
            <a:endParaRPr lang="es-ES" sz="2400" dirty="0"/>
          </a:p>
          <a:p>
            <a:endParaRPr lang="es-ES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00D783E-2A7C-8CCA-5395-C326D3B27C39}"/>
              </a:ext>
            </a:extLst>
          </p:cNvPr>
          <p:cNvSpPr txBox="1"/>
          <p:nvPr/>
        </p:nvSpPr>
        <p:spPr>
          <a:xfrm>
            <a:off x="1014608" y="3876806"/>
            <a:ext cx="4384110" cy="1846659"/>
          </a:xfrm>
          <a:prstGeom prst="rect">
            <a:avLst/>
          </a:prstGeom>
          <a:solidFill>
            <a:srgbClr val="FFFF00">
              <a:alpha val="62863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es-ES" sz="2400" dirty="0"/>
          </a:p>
          <a:p>
            <a:pPr algn="ctr"/>
            <a:endParaRPr lang="es-ES" sz="2400" dirty="0"/>
          </a:p>
          <a:p>
            <a:pPr algn="ctr"/>
            <a:r>
              <a:rPr lang="es-ES" sz="2400" dirty="0"/>
              <a:t>VERSO Y BROSA</a:t>
            </a:r>
          </a:p>
          <a:p>
            <a:pPr algn="ctr"/>
            <a:endParaRPr lang="es-ES" sz="2400" dirty="0"/>
          </a:p>
          <a:p>
            <a:endParaRPr lang="es-ES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6DD6453-C0DF-F5DC-7E7F-DAFD1517F503}"/>
              </a:ext>
            </a:extLst>
          </p:cNvPr>
          <p:cNvSpPr txBox="1"/>
          <p:nvPr/>
        </p:nvSpPr>
        <p:spPr>
          <a:xfrm>
            <a:off x="6653408" y="3876805"/>
            <a:ext cx="4384110" cy="1846659"/>
          </a:xfrm>
          <a:prstGeom prst="rect">
            <a:avLst/>
          </a:prstGeom>
          <a:solidFill>
            <a:schemeClr val="accent6">
              <a:lumMod val="60000"/>
              <a:lumOff val="40000"/>
              <a:alpha val="62863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ES" sz="2400" dirty="0"/>
          </a:p>
          <a:p>
            <a:pPr algn="ctr"/>
            <a:endParaRPr lang="es-ES" sz="2400" dirty="0"/>
          </a:p>
          <a:p>
            <a:pPr algn="ctr"/>
            <a:r>
              <a:rPr lang="es-ES" sz="2400" dirty="0"/>
              <a:t>PROSA Y VERSO</a:t>
            </a:r>
          </a:p>
          <a:p>
            <a:pPr algn="ctr"/>
            <a:endParaRPr lang="es-ES" sz="24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93603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3AC75B1D-4749-49A1-8553-FD296DD7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A8ECCF6-3858-46C9-8F9F-C06506CC3F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1601" y="1371600"/>
            <a:ext cx="9486899" cy="411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636E1CD-BD53-61AE-A566-F2F4DF1B4B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46513" y="2987662"/>
            <a:ext cx="7737074" cy="1496649"/>
          </a:xfrm>
        </p:spPr>
        <p:txBody>
          <a:bodyPr anchor="b">
            <a:noAutofit/>
          </a:bodyPr>
          <a:lstStyle/>
          <a:p>
            <a:r>
              <a:rPr lang="es-ES" sz="5400" b="1" dirty="0">
                <a:solidFill>
                  <a:srgbClr val="595959"/>
                </a:solidFill>
              </a:rPr>
              <a:t>LOS PRINCIPALES TEMAS LITERARIOS SON…</a:t>
            </a:r>
          </a:p>
        </p:txBody>
      </p:sp>
    </p:spTree>
    <p:extLst>
      <p:ext uri="{BB962C8B-B14F-4D97-AF65-F5344CB8AC3E}">
        <p14:creationId xmlns:p14="http://schemas.microsoft.com/office/powerpoint/2010/main" val="3547877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A7F05A79-2412-C5E7-F670-D4BE1BC1B8F1}"/>
              </a:ext>
            </a:extLst>
          </p:cNvPr>
          <p:cNvSpPr txBox="1"/>
          <p:nvPr/>
        </p:nvSpPr>
        <p:spPr>
          <a:xfrm>
            <a:off x="1014608" y="1164921"/>
            <a:ext cx="4384110" cy="1877437"/>
          </a:xfrm>
          <a:prstGeom prst="rect">
            <a:avLst/>
          </a:prstGeom>
          <a:solidFill>
            <a:srgbClr val="FF0000">
              <a:alpha val="65398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es-ES" sz="2400" dirty="0"/>
          </a:p>
          <a:p>
            <a:pPr algn="ctr"/>
            <a:endParaRPr lang="es-ES" sz="2400" dirty="0"/>
          </a:p>
          <a:p>
            <a:pPr algn="ctr"/>
            <a:r>
              <a:rPr lang="es-ES" sz="2400" dirty="0"/>
              <a:t>AMOR</a:t>
            </a:r>
          </a:p>
          <a:p>
            <a:pPr algn="ctr"/>
            <a:endParaRPr lang="es-ES" sz="2400" dirty="0"/>
          </a:p>
          <a:p>
            <a:pPr algn="ctr"/>
            <a:endParaRPr lang="es-ES" sz="20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81D1221-26FC-40DA-52B8-B7FE98B08D15}"/>
              </a:ext>
            </a:extLst>
          </p:cNvPr>
          <p:cNvSpPr txBox="1"/>
          <p:nvPr/>
        </p:nvSpPr>
        <p:spPr>
          <a:xfrm>
            <a:off x="6653408" y="1164921"/>
            <a:ext cx="4384110" cy="184665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ES" sz="2400" dirty="0"/>
          </a:p>
          <a:p>
            <a:pPr algn="ctr"/>
            <a:endParaRPr lang="es-ES" sz="2400" dirty="0"/>
          </a:p>
          <a:p>
            <a:pPr algn="ctr"/>
            <a:r>
              <a:rPr lang="es-ES" sz="2400" dirty="0"/>
              <a:t>VIAJES</a:t>
            </a:r>
          </a:p>
          <a:p>
            <a:pPr algn="ctr"/>
            <a:endParaRPr lang="es-ES" sz="2400" dirty="0"/>
          </a:p>
          <a:p>
            <a:endParaRPr lang="es-ES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00D783E-2A7C-8CCA-5395-C326D3B27C39}"/>
              </a:ext>
            </a:extLst>
          </p:cNvPr>
          <p:cNvSpPr txBox="1"/>
          <p:nvPr/>
        </p:nvSpPr>
        <p:spPr>
          <a:xfrm>
            <a:off x="1014608" y="3876806"/>
            <a:ext cx="4384110" cy="1846659"/>
          </a:xfrm>
          <a:prstGeom prst="rect">
            <a:avLst/>
          </a:prstGeom>
          <a:solidFill>
            <a:srgbClr val="FFFF00">
              <a:alpha val="62863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es-ES" sz="2400" dirty="0"/>
          </a:p>
          <a:p>
            <a:pPr algn="ctr"/>
            <a:endParaRPr lang="es-ES" sz="2400" dirty="0"/>
          </a:p>
          <a:p>
            <a:pPr algn="ctr"/>
            <a:r>
              <a:rPr lang="es-ES" sz="2400" dirty="0"/>
              <a:t>TIEMPO</a:t>
            </a:r>
          </a:p>
          <a:p>
            <a:pPr algn="ctr"/>
            <a:endParaRPr lang="es-ES" sz="2400" dirty="0"/>
          </a:p>
          <a:p>
            <a:endParaRPr lang="es-ES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6DD6453-C0DF-F5DC-7E7F-DAFD1517F503}"/>
              </a:ext>
            </a:extLst>
          </p:cNvPr>
          <p:cNvSpPr txBox="1"/>
          <p:nvPr/>
        </p:nvSpPr>
        <p:spPr>
          <a:xfrm>
            <a:off x="6653408" y="3876805"/>
            <a:ext cx="4384110" cy="1846659"/>
          </a:xfrm>
          <a:prstGeom prst="rect">
            <a:avLst/>
          </a:prstGeom>
          <a:solidFill>
            <a:schemeClr val="accent6">
              <a:lumMod val="60000"/>
              <a:lumOff val="40000"/>
              <a:alpha val="62863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ES" sz="2400" dirty="0"/>
          </a:p>
          <a:p>
            <a:pPr algn="ctr"/>
            <a:endParaRPr lang="es-ES" sz="2400" dirty="0"/>
          </a:p>
          <a:p>
            <a:pPr algn="ctr"/>
            <a:r>
              <a:rPr lang="es-ES" sz="2400" dirty="0"/>
              <a:t>NATURALEZA</a:t>
            </a:r>
          </a:p>
          <a:p>
            <a:pPr algn="ctr"/>
            <a:endParaRPr lang="es-ES" sz="24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9225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3AC75B1D-4749-49A1-8553-FD296DD7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A8ECCF6-3858-46C9-8F9F-C06506CC3F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1601" y="1371600"/>
            <a:ext cx="9486899" cy="411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636E1CD-BD53-61AE-A566-F2F4DF1B4B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46513" y="2987662"/>
            <a:ext cx="7737074" cy="1496649"/>
          </a:xfrm>
        </p:spPr>
        <p:txBody>
          <a:bodyPr anchor="b">
            <a:noAutofit/>
          </a:bodyPr>
          <a:lstStyle/>
          <a:p>
            <a:r>
              <a:rPr lang="es-ES" sz="5400" b="1" dirty="0">
                <a:solidFill>
                  <a:srgbClr val="595959"/>
                </a:solidFill>
              </a:rPr>
              <a:t>¿CÓMO SE LLAMA LA OBRA LITERARIA ESCRITA EN VERSO?</a:t>
            </a:r>
          </a:p>
        </p:txBody>
      </p:sp>
    </p:spTree>
    <p:extLst>
      <p:ext uri="{BB962C8B-B14F-4D97-AF65-F5344CB8AC3E}">
        <p14:creationId xmlns:p14="http://schemas.microsoft.com/office/powerpoint/2010/main" val="1980138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A7F05A79-2412-C5E7-F670-D4BE1BC1B8F1}"/>
              </a:ext>
            </a:extLst>
          </p:cNvPr>
          <p:cNvSpPr txBox="1"/>
          <p:nvPr/>
        </p:nvSpPr>
        <p:spPr>
          <a:xfrm>
            <a:off x="1014608" y="1164921"/>
            <a:ext cx="4384110" cy="1877437"/>
          </a:xfrm>
          <a:prstGeom prst="rect">
            <a:avLst/>
          </a:prstGeom>
          <a:solidFill>
            <a:srgbClr val="FF0000">
              <a:alpha val="65398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es-ES" sz="2400" dirty="0"/>
          </a:p>
          <a:p>
            <a:pPr algn="ctr"/>
            <a:endParaRPr lang="es-ES" sz="2400" dirty="0"/>
          </a:p>
          <a:p>
            <a:pPr algn="ctr"/>
            <a:r>
              <a:rPr lang="es-ES" sz="2400" dirty="0"/>
              <a:t>CRÍTICA</a:t>
            </a:r>
          </a:p>
          <a:p>
            <a:pPr algn="ctr"/>
            <a:endParaRPr lang="es-ES" sz="2400" dirty="0"/>
          </a:p>
          <a:p>
            <a:pPr algn="ctr"/>
            <a:endParaRPr lang="es-ES" sz="20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81D1221-26FC-40DA-52B8-B7FE98B08D15}"/>
              </a:ext>
            </a:extLst>
          </p:cNvPr>
          <p:cNvSpPr txBox="1"/>
          <p:nvPr/>
        </p:nvSpPr>
        <p:spPr>
          <a:xfrm>
            <a:off x="6653408" y="1164921"/>
            <a:ext cx="4384110" cy="184665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ES" sz="2400" dirty="0"/>
          </a:p>
          <a:p>
            <a:pPr algn="ctr"/>
            <a:endParaRPr lang="es-ES" sz="2400" dirty="0"/>
          </a:p>
          <a:p>
            <a:pPr algn="ctr"/>
            <a:r>
              <a:rPr lang="es-ES" sz="2400" dirty="0"/>
              <a:t>FINA</a:t>
            </a:r>
          </a:p>
          <a:p>
            <a:pPr algn="ctr"/>
            <a:endParaRPr lang="es-ES" sz="2400" dirty="0"/>
          </a:p>
          <a:p>
            <a:endParaRPr lang="es-ES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00D783E-2A7C-8CCA-5395-C326D3B27C39}"/>
              </a:ext>
            </a:extLst>
          </p:cNvPr>
          <p:cNvSpPr txBox="1"/>
          <p:nvPr/>
        </p:nvSpPr>
        <p:spPr>
          <a:xfrm>
            <a:off x="1014608" y="3876806"/>
            <a:ext cx="4384110" cy="1846659"/>
          </a:xfrm>
          <a:prstGeom prst="rect">
            <a:avLst/>
          </a:prstGeom>
          <a:solidFill>
            <a:srgbClr val="FFFF00">
              <a:alpha val="62863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es-ES" sz="2400" dirty="0"/>
          </a:p>
          <a:p>
            <a:pPr algn="ctr"/>
            <a:endParaRPr lang="es-ES" sz="2400" dirty="0"/>
          </a:p>
          <a:p>
            <a:pPr algn="ctr"/>
            <a:r>
              <a:rPr lang="es-ES" sz="2400" dirty="0"/>
              <a:t>LÍRICA</a:t>
            </a:r>
          </a:p>
          <a:p>
            <a:pPr algn="ctr"/>
            <a:endParaRPr lang="es-ES" sz="2400" dirty="0"/>
          </a:p>
          <a:p>
            <a:endParaRPr lang="es-ES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6DD6453-C0DF-F5DC-7E7F-DAFD1517F503}"/>
              </a:ext>
            </a:extLst>
          </p:cNvPr>
          <p:cNvSpPr txBox="1"/>
          <p:nvPr/>
        </p:nvSpPr>
        <p:spPr>
          <a:xfrm>
            <a:off x="6653408" y="3876805"/>
            <a:ext cx="4384110" cy="1846659"/>
          </a:xfrm>
          <a:prstGeom prst="rect">
            <a:avLst/>
          </a:prstGeom>
          <a:solidFill>
            <a:schemeClr val="accent6">
              <a:lumMod val="60000"/>
              <a:lumOff val="40000"/>
              <a:alpha val="62863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ES" sz="2400" dirty="0"/>
          </a:p>
          <a:p>
            <a:pPr algn="ctr"/>
            <a:endParaRPr lang="es-ES" sz="2400" dirty="0"/>
          </a:p>
          <a:p>
            <a:pPr algn="ctr"/>
            <a:r>
              <a:rPr lang="es-ES" sz="2400" dirty="0"/>
              <a:t>GRUESA</a:t>
            </a:r>
          </a:p>
          <a:p>
            <a:pPr algn="ctr"/>
            <a:endParaRPr lang="es-ES" sz="24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16926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111</Words>
  <Application>Microsoft Macintosh PowerPoint</Application>
  <PresentationFormat>Panorámica</PresentationFormat>
  <Paragraphs>80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Tema de Office</vt:lpstr>
      <vt:lpstr>LITERATURA</vt:lpstr>
      <vt:lpstr>¿CÓMO SE LLAMA EL LENGUAJE ESPECIAL QUE UTILIZA LA LITERATURA?</vt:lpstr>
      <vt:lpstr>Presentación de PowerPoint</vt:lpstr>
      <vt:lpstr>LAS OBRAS LITERARIAS PUEDEN ESTAR ESCRITAS EN…</vt:lpstr>
      <vt:lpstr>Presentación de PowerPoint</vt:lpstr>
      <vt:lpstr>LOS PRINCIPALES TEMAS LITERARIOS SON…</vt:lpstr>
      <vt:lpstr>Presentación de PowerPoint</vt:lpstr>
      <vt:lpstr>¿CÓMO SE LLAMA LA OBRA LITERARIA ESCRITA EN VERSO?</vt:lpstr>
      <vt:lpstr>Presentación de PowerPoint</vt:lpstr>
      <vt:lpstr>¿QUÉ TIPO DE RIMA ES ESTA? INVIERNO// HUERTO</vt:lpstr>
      <vt:lpstr>Presentación de PowerPoint</vt:lpstr>
      <vt:lpstr>CADA UNA DE LAS LÍNEAS DE UN POEMA SE LLAMA…</vt:lpstr>
      <vt:lpstr>Presentación de PowerPoint</vt:lpstr>
      <vt:lpstr>¿QUÉ TIPO DE RIMA ES ESTA? GRANJA//NARANJA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LITERATURA</dc:title>
  <dc:creator>Nuria Ortega Benavent</dc:creator>
  <cp:lastModifiedBy>Nuria Ortega Benavent</cp:lastModifiedBy>
  <cp:revision>1</cp:revision>
  <dcterms:created xsi:type="dcterms:W3CDTF">2022-06-11T06:09:56Z</dcterms:created>
  <dcterms:modified xsi:type="dcterms:W3CDTF">2022-06-11T06:30:02Z</dcterms:modified>
</cp:coreProperties>
</file>